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58" autoAdjust="0"/>
    <p:restoredTop sz="94780" autoAdjust="0"/>
  </p:normalViewPr>
  <p:slideViewPr>
    <p:cSldViewPr snapToGrid="0">
      <p:cViewPr>
        <p:scale>
          <a:sx n="66" d="100"/>
          <a:sy n="66" d="100"/>
        </p:scale>
        <p:origin x="-7344" y="-5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39DA-BFEE-4645-B4E1-859DB2BE90D2}" type="datetimeFigureOut">
              <a:rPr lang="es-CO" smtClean="0"/>
              <a:t>8/07/2025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ED364-38D8-4166-98F2-BFBB373C71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7687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39DA-BFEE-4645-B4E1-859DB2BE90D2}" type="datetimeFigureOut">
              <a:rPr lang="es-CO" smtClean="0"/>
              <a:t>8/07/2025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ED364-38D8-4166-98F2-BFBB373C71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10087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39DA-BFEE-4645-B4E1-859DB2BE90D2}" type="datetimeFigureOut">
              <a:rPr lang="es-CO" smtClean="0"/>
              <a:t>8/07/2025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ED364-38D8-4166-98F2-BFBB373C71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3787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39DA-BFEE-4645-B4E1-859DB2BE90D2}" type="datetimeFigureOut">
              <a:rPr lang="es-CO" smtClean="0"/>
              <a:t>8/07/2025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ED364-38D8-4166-98F2-BFBB373C71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15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39DA-BFEE-4645-B4E1-859DB2BE90D2}" type="datetimeFigureOut">
              <a:rPr lang="es-CO" smtClean="0"/>
              <a:t>8/07/2025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ED364-38D8-4166-98F2-BFBB373C71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8759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39DA-BFEE-4645-B4E1-859DB2BE90D2}" type="datetimeFigureOut">
              <a:rPr lang="es-CO" smtClean="0"/>
              <a:t>8/07/2025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ED364-38D8-4166-98F2-BFBB373C71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689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39DA-BFEE-4645-B4E1-859DB2BE90D2}" type="datetimeFigureOut">
              <a:rPr lang="es-CO" smtClean="0"/>
              <a:t>8/07/2025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ED364-38D8-4166-98F2-BFBB373C71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2132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39DA-BFEE-4645-B4E1-859DB2BE90D2}" type="datetimeFigureOut">
              <a:rPr lang="es-CO" smtClean="0"/>
              <a:t>8/07/2025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ED364-38D8-4166-98F2-BFBB373C71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0599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39DA-BFEE-4645-B4E1-859DB2BE90D2}" type="datetimeFigureOut">
              <a:rPr lang="es-CO" smtClean="0"/>
              <a:t>8/07/2025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ED364-38D8-4166-98F2-BFBB373C71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876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39DA-BFEE-4645-B4E1-859DB2BE90D2}" type="datetimeFigureOut">
              <a:rPr lang="es-CO" smtClean="0"/>
              <a:t>8/07/2025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ED364-38D8-4166-98F2-BFBB373C71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3348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39DA-BFEE-4645-B4E1-859DB2BE90D2}" type="datetimeFigureOut">
              <a:rPr lang="es-CO" smtClean="0"/>
              <a:t>8/07/2025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ED364-38D8-4166-98F2-BFBB373C71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3856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F39DA-BFEE-4645-B4E1-859DB2BE90D2}" type="datetimeFigureOut">
              <a:rPr lang="es-CO" smtClean="0"/>
              <a:t>8/07/2025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ED364-38D8-4166-98F2-BFBB373C71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93852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ángulo: esquinas redondeadas 54">
            <a:extLst>
              <a:ext uri="{FF2B5EF4-FFF2-40B4-BE49-F238E27FC236}">
                <a16:creationId xmlns:a16="http://schemas.microsoft.com/office/drawing/2014/main" id="{34B41665-0700-A158-D25B-8278CB82FE08}"/>
              </a:ext>
            </a:extLst>
          </p:cNvPr>
          <p:cNvSpPr/>
          <p:nvPr/>
        </p:nvSpPr>
        <p:spPr>
          <a:xfrm>
            <a:off x="16435298" y="5803069"/>
            <a:ext cx="15006665" cy="7096796"/>
          </a:xfrm>
          <a:prstGeom prst="roundRect">
            <a:avLst>
              <a:gd name="adj" fmla="val 219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4" name="Rectángulo: esquinas redondeadas 53">
            <a:extLst>
              <a:ext uri="{FF2B5EF4-FFF2-40B4-BE49-F238E27FC236}">
                <a16:creationId xmlns:a16="http://schemas.microsoft.com/office/drawing/2014/main" id="{41B06B77-0602-EAB7-A6F8-63E55562F347}"/>
              </a:ext>
            </a:extLst>
          </p:cNvPr>
          <p:cNvSpPr/>
          <p:nvPr/>
        </p:nvSpPr>
        <p:spPr>
          <a:xfrm>
            <a:off x="16435298" y="20703504"/>
            <a:ext cx="15006665" cy="5470331"/>
          </a:xfrm>
          <a:prstGeom prst="roundRect">
            <a:avLst>
              <a:gd name="adj" fmla="val 219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5" name="Rectángulo: esquinas redondeadas 44">
            <a:extLst>
              <a:ext uri="{FF2B5EF4-FFF2-40B4-BE49-F238E27FC236}">
                <a16:creationId xmlns:a16="http://schemas.microsoft.com/office/drawing/2014/main" id="{5A78B078-9543-3C1A-4DAE-481B6AB73BC5}"/>
              </a:ext>
            </a:extLst>
          </p:cNvPr>
          <p:cNvSpPr/>
          <p:nvPr/>
        </p:nvSpPr>
        <p:spPr>
          <a:xfrm>
            <a:off x="16435298" y="31221106"/>
            <a:ext cx="15006665" cy="2806035"/>
          </a:xfrm>
          <a:prstGeom prst="roundRect">
            <a:avLst>
              <a:gd name="adj" fmla="val 219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7" name="Rectángulo: esquinas redondeadas 36">
            <a:extLst>
              <a:ext uri="{FF2B5EF4-FFF2-40B4-BE49-F238E27FC236}">
                <a16:creationId xmlns:a16="http://schemas.microsoft.com/office/drawing/2014/main" id="{0CA36E7A-5533-8DAF-B6E5-15DA5A89C947}"/>
              </a:ext>
            </a:extLst>
          </p:cNvPr>
          <p:cNvSpPr/>
          <p:nvPr/>
        </p:nvSpPr>
        <p:spPr>
          <a:xfrm>
            <a:off x="879891" y="20676852"/>
            <a:ext cx="15006665" cy="5470334"/>
          </a:xfrm>
          <a:prstGeom prst="roundRect">
            <a:avLst>
              <a:gd name="adj" fmla="val 219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3" name="Rectángulo: esquinas redondeadas 32">
            <a:extLst>
              <a:ext uri="{FF2B5EF4-FFF2-40B4-BE49-F238E27FC236}">
                <a16:creationId xmlns:a16="http://schemas.microsoft.com/office/drawing/2014/main" id="{F8FC3624-B98A-1885-98CC-1F9F5CF71A8E}"/>
              </a:ext>
            </a:extLst>
          </p:cNvPr>
          <p:cNvSpPr/>
          <p:nvPr/>
        </p:nvSpPr>
        <p:spPr>
          <a:xfrm>
            <a:off x="879891" y="5700789"/>
            <a:ext cx="15006665" cy="7199076"/>
          </a:xfrm>
          <a:prstGeom prst="roundRect">
            <a:avLst>
              <a:gd name="adj" fmla="val 219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CuadroTexto 3"/>
          <p:cNvSpPr txBox="1"/>
          <p:nvPr/>
        </p:nvSpPr>
        <p:spPr>
          <a:xfrm>
            <a:off x="5269757" y="3890750"/>
            <a:ext cx="1282722" cy="6186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s-CO" sz="3420" b="1" dirty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Título: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79891" y="13002887"/>
            <a:ext cx="39180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b="1" dirty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2. INTRODUCCIÓN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879891" y="13810360"/>
            <a:ext cx="1482903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Presenta los antecedentes asociados a la temática de estudio. Permitirá comprender los objetivos del estudio y sus resultados. Las referencias bibliográficas que se presentan deben elegirse cuidadosamente para suministrar antecedentes relevantes.</a:t>
            </a:r>
          </a:p>
          <a:p>
            <a:pPr algn="just"/>
            <a:endParaRPr lang="es-CO" sz="40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  <a:p>
            <a:pPr algn="just"/>
            <a:r>
              <a:rPr lang="es-CO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En este apartado también se debe presentar el propósito del trabajo, es decir, cuáles son los objetivos globales y específicos.</a:t>
            </a:r>
          </a:p>
          <a:p>
            <a:pPr algn="just"/>
            <a:endParaRPr lang="es-CO" sz="40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916082" y="20676852"/>
            <a:ext cx="59718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b="1" dirty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3. MATERIALES Y MÉTODOS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879891" y="21487761"/>
            <a:ext cx="148290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Describe en detalle el diseño experimental y/o los modelos utilizados en el estudio. Debe incluir detalles suficientes para que siguiéndolos se pueda reproducir el trabajo. Para los materiales y equipos se incluirán las especificaciones técnicas y/o las cantidades, según aplique. Para el caso de los métodos, es deseable presentar un diagrama de flujo que indique las etapas seguidas para la consecución del objetivo final.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16512732" y="5700788"/>
            <a:ext cx="34846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b="1" dirty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4. RESULTADOS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16512732" y="6509198"/>
            <a:ext cx="1500666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Los resultados deben ser claros y concisos. Preferiblemente deben presentarse en gráficos o tablas, según aplique. </a:t>
            </a:r>
          </a:p>
          <a:p>
            <a:endParaRPr lang="es-CO" sz="40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16440338" y="13102474"/>
            <a:ext cx="5432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b="1" dirty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5. ANÁLISIS Y DISCUSIÓN</a:t>
            </a:r>
          </a:p>
        </p:txBody>
      </p:sp>
      <p:sp>
        <p:nvSpPr>
          <p:cNvPr id="27" name="CuadroTexto 26"/>
          <p:cNvSpPr txBox="1"/>
          <p:nvPr/>
        </p:nvSpPr>
        <p:spPr>
          <a:xfrm>
            <a:off x="16404147" y="13810360"/>
            <a:ext cx="1511525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Se deben presentar las relaciones, consecuencias y generalizaciones que los resultados indican. Es importante señalar las excepciones o las faltas de correlación y delimitar los aspectos no resueltos. También debe mostrarse si los resultados e interpretaciones obtenidos concuerdan con los de trabajos anteriormente publicados. Posibles aplicaciones prácticas del trabajo deberían también citarse y explicarse en esta sección.</a:t>
            </a:r>
          </a:p>
        </p:txBody>
      </p:sp>
      <p:cxnSp>
        <p:nvCxnSpPr>
          <p:cNvPr id="29" name="Conector recto 28"/>
          <p:cNvCxnSpPr/>
          <p:nvPr/>
        </p:nvCxnSpPr>
        <p:spPr>
          <a:xfrm>
            <a:off x="16440339" y="26821829"/>
            <a:ext cx="9467163" cy="0"/>
          </a:xfrm>
          <a:prstGeom prst="line">
            <a:avLst/>
          </a:prstGeom>
          <a:ln w="12700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uadroTexto 33"/>
          <p:cNvSpPr txBox="1"/>
          <p:nvPr/>
        </p:nvSpPr>
        <p:spPr>
          <a:xfrm>
            <a:off x="16471495" y="20676852"/>
            <a:ext cx="40366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b="1" dirty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6. CONCLUSIONES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16435298" y="21384738"/>
            <a:ext cx="150479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s-CO" sz="4000" dirty="0"/>
              <a:t>Deben presentarse, de forma concisa, las conclusiones del estudio.</a:t>
            </a:r>
          </a:p>
        </p:txBody>
      </p:sp>
      <p:sp>
        <p:nvSpPr>
          <p:cNvPr id="39" name="CuadroTexto 38"/>
          <p:cNvSpPr txBox="1"/>
          <p:nvPr/>
        </p:nvSpPr>
        <p:spPr>
          <a:xfrm>
            <a:off x="16471512" y="26147186"/>
            <a:ext cx="36856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b="1" dirty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7. BIBLIOGRAFÍA</a:t>
            </a:r>
          </a:p>
        </p:txBody>
      </p:sp>
      <p:sp>
        <p:nvSpPr>
          <p:cNvPr id="30" name="CuadroTexto 29"/>
          <p:cNvSpPr txBox="1"/>
          <p:nvPr/>
        </p:nvSpPr>
        <p:spPr>
          <a:xfrm>
            <a:off x="916082" y="5700788"/>
            <a:ext cx="27542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b="1" dirty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1. RESUMEN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879891" y="6509198"/>
            <a:ext cx="148290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Resumen la información contenida en el trabajo, esta sección deberá: (a) indicar el objetivo principal de la investigación; (b) describir la metodología utilizada; (c) enumerar los resultados; y (d) enunciar las conclusiones principales. Estará escrito de manera impersonal. La longitud máxima del resumen es de 200 palabras para el caso del poster y 500 palabras para el texto de la ponencia.</a:t>
            </a:r>
          </a:p>
          <a:p>
            <a:pPr algn="just"/>
            <a:endParaRPr lang="es-CO" sz="40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8" name="CuadroTexto 37"/>
          <p:cNvSpPr txBox="1"/>
          <p:nvPr/>
        </p:nvSpPr>
        <p:spPr>
          <a:xfrm>
            <a:off x="16466462" y="31263577"/>
            <a:ext cx="47852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b="1" dirty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8. AGRADECIMIENTOS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6471488" y="26855072"/>
            <a:ext cx="150479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Corresponde a las citas usadas presentadas en el documento..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6513502" y="31971463"/>
            <a:ext cx="150479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Se recomienda agregar la información sobre las fuentes de financiación que respaldan la investigación presentada.</a:t>
            </a:r>
          </a:p>
        </p:txBody>
      </p:sp>
      <p:cxnSp>
        <p:nvCxnSpPr>
          <p:cNvPr id="42" name="Conector recto 41"/>
          <p:cNvCxnSpPr/>
          <p:nvPr/>
        </p:nvCxnSpPr>
        <p:spPr>
          <a:xfrm>
            <a:off x="16326708" y="19329345"/>
            <a:ext cx="9467163" cy="0"/>
          </a:xfrm>
          <a:prstGeom prst="line">
            <a:avLst/>
          </a:prstGeom>
          <a:ln w="12700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5" name="0 Imagen" descr="Figura C1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6475" y="30603328"/>
            <a:ext cx="8397404" cy="7249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5091294" y="39309888"/>
            <a:ext cx="5602431" cy="674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7912" tIns="28956" rIns="57912" bIns="28956" numCol="1" anchor="ctr" anchorCtr="0" compatLnSpc="1">
            <a:prstTxWarp prst="textNoShape">
              <a:avLst/>
            </a:prstTxWarp>
            <a:spAutoFit/>
          </a:bodyPr>
          <a:lstStyle/>
          <a:p>
            <a:pPr defTabSz="57914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CO" sz="4000" b="1" dirty="0">
                <a:solidFill>
                  <a:srgbClr val="231F2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Figura 1</a:t>
            </a:r>
            <a:r>
              <a:rPr lang="es-ES" altLang="es-CO" sz="4000" dirty="0">
                <a:solidFill>
                  <a:srgbClr val="231F2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|  Ejemplo de figura.</a:t>
            </a:r>
            <a:endParaRPr lang="es-ES" altLang="es-CO" sz="40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67397320-7D64-1797-C2D0-13C7FA3A4894}"/>
              </a:ext>
            </a:extLst>
          </p:cNvPr>
          <p:cNvSpPr txBox="1"/>
          <p:nvPr/>
        </p:nvSpPr>
        <p:spPr>
          <a:xfrm>
            <a:off x="16512732" y="34777498"/>
            <a:ext cx="31502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b="1" dirty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9. VISIBILIDAD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9B21E22D-3950-4728-B70A-C641966AA9D2}"/>
              </a:ext>
            </a:extLst>
          </p:cNvPr>
          <p:cNvSpPr txBox="1"/>
          <p:nvPr/>
        </p:nvSpPr>
        <p:spPr>
          <a:xfrm>
            <a:off x="12596481" y="3915556"/>
            <a:ext cx="2002471" cy="6186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s-CO" sz="3420" b="1" dirty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Institución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3719B2A-16CF-5DF9-BC43-503E2EB8CB7A}"/>
              </a:ext>
            </a:extLst>
          </p:cNvPr>
          <p:cNvSpPr txBox="1"/>
          <p:nvPr/>
        </p:nvSpPr>
        <p:spPr>
          <a:xfrm>
            <a:off x="18387835" y="3915556"/>
            <a:ext cx="6482608" cy="6186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s-CO" sz="3420" b="1" dirty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Autor / Autores y </a:t>
            </a:r>
            <a:r>
              <a:rPr lang="es-CO" sz="3420" b="1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Correo electrónico </a:t>
            </a:r>
            <a:endParaRPr lang="es-CO" sz="3420" b="1" dirty="0">
              <a:solidFill>
                <a:schemeClr val="bg2">
                  <a:lumMod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E3078AD0-9BBC-2D06-DCEE-D1E0443B6EF9}"/>
              </a:ext>
            </a:extLst>
          </p:cNvPr>
          <p:cNvSpPr txBox="1"/>
          <p:nvPr/>
        </p:nvSpPr>
        <p:spPr>
          <a:xfrm>
            <a:off x="28234105" y="3915556"/>
            <a:ext cx="2541080" cy="6186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s-CO" sz="3420" b="1" dirty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País / Ciudad 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F38F56F9-1C8F-8EFE-FEC9-EAF83C97D8F8}"/>
              </a:ext>
            </a:extLst>
          </p:cNvPr>
          <p:cNvSpPr txBox="1"/>
          <p:nvPr/>
        </p:nvSpPr>
        <p:spPr>
          <a:xfrm>
            <a:off x="879891" y="26866127"/>
            <a:ext cx="148290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dirty="0">
                <a:solidFill>
                  <a:srgbClr val="FF0000"/>
                </a:solidFill>
                <a:latin typeface="Arial Narrow" panose="020B0606020202030204" pitchFamily="34" charset="0"/>
              </a:rPr>
              <a:t>Espacio para figuras o tablas</a:t>
            </a:r>
          </a:p>
          <a:p>
            <a:pPr algn="ctr"/>
            <a:endParaRPr lang="es-CO" sz="4000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algn="ctr"/>
            <a:r>
              <a:rPr lang="es-CO" sz="4000" dirty="0">
                <a:solidFill>
                  <a:srgbClr val="FF0000"/>
                </a:solidFill>
                <a:latin typeface="Arial Narrow" panose="020B0606020202030204" pitchFamily="34" charset="0"/>
              </a:rPr>
              <a:t>(Incluir imágenes de buena calidad para evitar impresiones borrosas)</a:t>
            </a:r>
          </a:p>
        </p:txBody>
      </p:sp>
    </p:spTree>
    <p:extLst>
      <p:ext uri="{BB962C8B-B14F-4D97-AF65-F5344CB8AC3E}">
        <p14:creationId xmlns:p14="http://schemas.microsoft.com/office/powerpoint/2010/main" val="2240320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Tema de 2022">
  <a:themeElements>
    <a:clrScheme name="Office 2013 - Tema de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Tema de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Tema de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425</TotalTime>
  <Words>393</Words>
  <Application>Microsoft Office PowerPoint</Application>
  <PresentationFormat>Personalizado</PresentationFormat>
  <Paragraphs>27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Office 2013 - Tema de 2022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Augusto Bahamon Cardona</dc:creator>
  <cp:lastModifiedBy>Carlos Bahamón</cp:lastModifiedBy>
  <cp:revision>41</cp:revision>
  <dcterms:created xsi:type="dcterms:W3CDTF">2014-10-22T14:07:45Z</dcterms:created>
  <dcterms:modified xsi:type="dcterms:W3CDTF">2025-07-08T14:24:22Z</dcterms:modified>
</cp:coreProperties>
</file>